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legacyDocTextInfo.bin" ContentType="application/vnd.ms-office.legacyDocTextInf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80" r:id="rId2"/>
  </p:sldMasterIdLst>
  <p:notesMasterIdLst>
    <p:notesMasterId r:id="rId27"/>
  </p:notesMasterIdLst>
  <p:handoutMasterIdLst>
    <p:handoutMasterId r:id="rId28"/>
  </p:handoutMasterIdLst>
  <p:sldIdLst>
    <p:sldId id="275" r:id="rId3"/>
    <p:sldId id="276" r:id="rId4"/>
    <p:sldId id="293" r:id="rId5"/>
    <p:sldId id="281" r:id="rId6"/>
    <p:sldId id="304" r:id="rId7"/>
    <p:sldId id="282" r:id="rId8"/>
    <p:sldId id="294" r:id="rId9"/>
    <p:sldId id="268" r:id="rId10"/>
    <p:sldId id="260" r:id="rId11"/>
    <p:sldId id="279" r:id="rId12"/>
    <p:sldId id="297" r:id="rId13"/>
    <p:sldId id="298" r:id="rId14"/>
    <p:sldId id="299" r:id="rId15"/>
    <p:sldId id="300" r:id="rId16"/>
    <p:sldId id="302" r:id="rId17"/>
    <p:sldId id="303" r:id="rId18"/>
    <p:sldId id="284" r:id="rId19"/>
    <p:sldId id="267" r:id="rId20"/>
    <p:sldId id="290" r:id="rId21"/>
    <p:sldId id="269" r:id="rId22"/>
    <p:sldId id="291" r:id="rId23"/>
    <p:sldId id="262" r:id="rId24"/>
    <p:sldId id="274" r:id="rId25"/>
    <p:sldId id="285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hlink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hlink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95764D"/>
    <a:srgbClr val="808000"/>
    <a:srgbClr val="959200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98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microsoft.com/office/2006/relationships/legacyDocTextInfo" Target="legacyDocTextInfo.bin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3.bin"/><Relationship Id="rId3" Type="http://schemas.microsoft.com/office/2006/relationships/legacyDiagramText" Target="legacyDiagramText8.bin"/><Relationship Id="rId7" Type="http://schemas.microsoft.com/office/2006/relationships/legacyDiagramText" Target="legacyDiagramText12.bin"/><Relationship Id="rId2" Type="http://schemas.microsoft.com/office/2006/relationships/legacyDiagramText" Target="legacyDiagramText7.bin"/><Relationship Id="rId1" Type="http://schemas.microsoft.com/office/2006/relationships/legacyDiagramText" Target="legacyDiagramText6.bin"/><Relationship Id="rId6" Type="http://schemas.microsoft.com/office/2006/relationships/legacyDiagramText" Target="legacyDiagramText11.bin"/><Relationship Id="rId5" Type="http://schemas.microsoft.com/office/2006/relationships/legacyDiagramText" Target="legacyDiagramText10.bin"/><Relationship Id="rId4" Type="http://schemas.microsoft.com/office/2006/relationships/legacyDiagramText" Target="legacyDiagramText9.bin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6.bin"/><Relationship Id="rId7" Type="http://schemas.microsoft.com/office/2006/relationships/legacyDiagramText" Target="legacyDiagramText20.bin"/><Relationship Id="rId2" Type="http://schemas.microsoft.com/office/2006/relationships/legacyDiagramText" Target="legacyDiagramText15.bin"/><Relationship Id="rId1" Type="http://schemas.microsoft.com/office/2006/relationships/legacyDiagramText" Target="legacyDiagramText14.bin"/><Relationship Id="rId6" Type="http://schemas.microsoft.com/office/2006/relationships/legacyDiagramText" Target="legacyDiagramText19.bin"/><Relationship Id="rId5" Type="http://schemas.microsoft.com/office/2006/relationships/legacyDiagramText" Target="legacyDiagramText18.bin"/><Relationship Id="rId4" Type="http://schemas.microsoft.com/office/2006/relationships/legacyDiagramText" Target="legacyDiagramText17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4E765A95-A3A9-448C-8127-5E2FB526A96F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9F1529F1-95C0-40E9-A338-7FAD00BCE3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B7BC977E-228B-4949-AB16-9A56704A43C2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FE78A44-4767-42FA-AB29-0B8A1258B97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Mr. Johnson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Find chemistry Mickey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Introductions of speakers, students say interests and goals,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Include button for short video clips, xerox and siemens.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Kris starts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Chris M Science Symposium his favorite presentation</a:t>
            </a:r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/>
              <a:t>Mark A</a:t>
            </a:r>
          </a:p>
        </p:txBody>
      </p:sp>
      <p:sp>
        <p:nvSpPr>
          <p:cNvPr id="41988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5DED065-303D-4527-BAE3-ACCAE50EC7E7}" type="slidenum">
              <a:rPr lang="en-US" sz="1200">
                <a:solidFill>
                  <a:srgbClr val="000000"/>
                </a:solidFill>
              </a:rPr>
              <a:pPr algn="r"/>
              <a:t>10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Brad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C1FAE8F9-AA4E-45EB-BCF6-0F795BB0E19E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538D7B4-765A-480E-BB6C-F78E7BEF0F8A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1447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1448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BA4693-E19D-4F54-8F67-C189309A5CB4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786A84-7C1D-490A-8B2E-9B48BA6957C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69B36-7C98-4B27-B93E-EA64E84306F6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44B2AE-A9CE-4084-ACF6-2F22CC16196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6FDB7D2-8C01-43B4-8F3B-5CC0BE9B03B9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AE28AAD-7861-42F8-83D4-76FF112EECF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7FED31-327C-4F7F-A1EE-6B0BA2088C89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C2923-418B-4D26-B16F-F2139F53E4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A48B9AE-46B4-4B6D-BEF0-A3B1ACC42A62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848963-4CD1-4BF9-9C0C-24149FDA63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1359AE4-243A-4624-AFFF-3BF443B7F3B1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37EE1-BEB9-47C1-AFA0-E67F3F8F44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A7A393-6B96-4F45-922C-95CF457A38F7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B05189-218A-476D-AD75-1649F034F2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DB9F0A-0607-4E73-80C9-706B41867C70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5DD40-B63C-4317-8BF5-E7C410CC98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AFE084-7459-41B6-9251-8C2CFF3C00CA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12EF0-6F08-49BD-A771-D73E216407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08835E-F779-4ECF-B744-71A44D7F4E5A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FB3E-7DC3-43E7-B477-CAB3AE3DCA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8C80E1-97E0-4775-9545-CE05F4F2826C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B96A49-92AA-44F7-8A87-E285D4FC69A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8CE0C0-BCB8-4D7E-B100-8055ACD2C020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87031-2EAC-48D7-B1B1-0BEBFF312D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575748-C2B0-418D-A206-6E85333D9C80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EA367-9450-4FAB-9CC6-64D4E78CCC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CCE41AB-B408-4260-BF9B-2D91D3B9D55B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67282-50F9-4DC0-8DB4-79BE37B0E7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CBDC8D-9A0F-4DFE-9E91-1404D062DE2D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0A906-DDD7-4BBE-AF03-097C1390E5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00291AB-C624-4009-885E-86AC66FB3E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BFB14E-8B79-49B6-B628-660E13944B8E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CEDE3-EB98-4294-9776-916F2FB6833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72A48A-FD3B-48FB-989D-E42A8C17A301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182D8-BF5C-4DA6-AFCD-661C6B423A5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A281C2-440D-4A91-B001-06738C4D1C96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27220-5C8E-4AF2-92E0-492A1D7F209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8F50A4-803D-4576-9763-8598D3228F9B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B0F18-E69D-4DB7-9593-E52496BE486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202E23-A0F8-4229-B462-6C9CB5D20FC7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B202F1-06AF-4489-9084-08BD9BAD74C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FC6B03-7B43-4861-8A19-F2ABA7CF61AF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6BC29-E1D4-48B6-9E26-DB71D50955C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5779C8-36AB-4B71-8B26-26098978EEBC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B38CD7-88AA-432E-AB98-C0FDF661BE6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BECE3C2D-0E35-4B8C-BA14-0D167BCF378A}" type="datetimeFigureOut">
              <a:rPr lang="en-US"/>
              <a:pPr/>
              <a:t>10/13/2011</a:t>
            </a:fld>
            <a:endParaRPr lang="en-US" altLang="en-US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+mj-lt"/>
              </a:defRPr>
            </a:lvl1pPr>
          </a:lstStyle>
          <a:p>
            <a:fld id="{B8A84524-7A12-405F-832E-AA12C09140D2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60423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0424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702" r:id="rId12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fld id="{C8D3088F-36DC-4CEE-A3B6-854267F08F27}" type="datetimeFigureOut">
              <a:rPr lang="en-US"/>
              <a:pPr/>
              <a:t>10/13/2011</a:t>
            </a:fld>
            <a:endParaRPr lang="en-US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753BD7CD-DE58-4307-BFB2-DB0593B40E7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9.xml"/><Relationship Id="rId1" Type="http://schemas.openxmlformats.org/officeDocument/2006/relationships/video" Target="file:///C:\Users\Mark\Desktop\STEM%20PPT%2010-13-11\STEM%20JOBS.wmv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9" descr="Black_Lotus_Flower_IMGP7691-7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</p:pic>
      <p:sp>
        <p:nvSpPr>
          <p:cNvPr id="4099" name="Rectangle 7"/>
          <p:cNvSpPr>
            <a:spLocks noGrp="1" noChangeArrowheads="1"/>
          </p:cNvSpPr>
          <p:nvPr>
            <p:ph type="ctrTitle" sz="quarter" idx="4294967295"/>
          </p:nvPr>
        </p:nvSpPr>
        <p:spPr>
          <a:xfrm>
            <a:off x="685800" y="1692275"/>
            <a:ext cx="7772400" cy="1736725"/>
          </a:xfrm>
        </p:spPr>
        <p:txBody>
          <a:bodyPr anchor="b" anchorCtr="1"/>
          <a:lstStyle/>
          <a:p>
            <a:pPr>
              <a:defRPr/>
            </a:pPr>
            <a: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STEM: Science, Technology, Engineering, and Mathematics </a:t>
            </a:r>
          </a:p>
        </p:txBody>
      </p:sp>
      <p:sp>
        <p:nvSpPr>
          <p:cNvPr id="4100" name="Rectangle 10"/>
          <p:cNvSpPr>
            <a:spLocks noGrp="1" noChangeArrowheads="1"/>
          </p:cNvSpPr>
          <p:nvPr>
            <p:ph type="subTitle" sz="quarter" idx="4294967295"/>
          </p:nvPr>
        </p:nvSpPr>
        <p:spPr>
          <a:xfrm>
            <a:off x="685800" y="5915025"/>
            <a:ext cx="7772400" cy="942975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Preparing Students for their Future Careers.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6488113"/>
            <a:ext cx="4598988" cy="369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©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Bahman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Farzad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/ lotusflowerimages.com</a:t>
            </a: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0"/>
            <a:ext cx="3886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04800" y="990600"/>
            <a:ext cx="1600200" cy="1447800"/>
          </a:xfrm>
          <a:prstGeom prst="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solidFill>
                  <a:prstClr val="black"/>
                </a:solidFill>
              </a:rPr>
              <a:t>S</a:t>
            </a:r>
          </a:p>
        </p:txBody>
      </p:sp>
      <p:pic>
        <p:nvPicPr>
          <p:cNvPr id="39940" name="Picture 2" descr="Greek uc sigma.sv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066800"/>
            <a:ext cx="115728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4" descr="Graph B: down on both end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609600"/>
            <a:ext cx="29273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096000" y="685800"/>
            <a:ext cx="457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9943" name="TextBox 5"/>
          <p:cNvSpPr txBox="1">
            <a:spLocks noChangeArrowheads="1"/>
          </p:cNvSpPr>
          <p:nvPr/>
        </p:nvSpPr>
        <p:spPr bwMode="auto">
          <a:xfrm>
            <a:off x="1316038" y="976313"/>
            <a:ext cx="60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  <a:latin typeface="Calibri" pitchFamily="34" charset="0"/>
              </a:rPr>
              <a:t>16</a:t>
            </a:r>
          </a:p>
        </p:txBody>
      </p:sp>
      <p:sp>
        <p:nvSpPr>
          <p:cNvPr id="39944" name="Text Box 11"/>
          <p:cNvSpPr txBox="1">
            <a:spLocks noChangeArrowheads="1"/>
          </p:cNvSpPr>
          <p:nvPr/>
        </p:nvSpPr>
        <p:spPr bwMode="auto">
          <a:xfrm>
            <a:off x="685800" y="2057400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>
                <a:solidFill>
                  <a:srgbClr val="000000"/>
                </a:solidFill>
                <a:latin typeface="Calibri" pitchFamily="34" charset="0"/>
              </a:rPr>
              <a:t>32.065</a:t>
            </a:r>
          </a:p>
        </p:txBody>
      </p:sp>
      <p:sp>
        <p:nvSpPr>
          <p:cNvPr id="39945" name="Text Box 14"/>
          <p:cNvSpPr txBox="1">
            <a:spLocks noChangeArrowheads="1"/>
          </p:cNvSpPr>
          <p:nvPr/>
        </p:nvSpPr>
        <p:spPr bwMode="auto">
          <a:xfrm>
            <a:off x="1600200" y="3657600"/>
            <a:ext cx="548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9946" name="Text Box 15"/>
          <p:cNvSpPr txBox="1">
            <a:spLocks noChangeArrowheads="1"/>
          </p:cNvSpPr>
          <p:nvPr/>
        </p:nvSpPr>
        <p:spPr bwMode="auto">
          <a:xfrm>
            <a:off x="685800" y="3581400"/>
            <a:ext cx="7672388" cy="2308225"/>
          </a:xfrm>
          <a:prstGeom prst="rect">
            <a:avLst/>
          </a:prstGeom>
          <a:solidFill>
            <a:srgbClr val="C39BE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19FB44"/>
                </a:solidFill>
                <a:latin typeface="Calibri" pitchFamily="34" charset="0"/>
              </a:rPr>
              <a:t>   </a:t>
            </a:r>
            <a:r>
              <a:rPr lang="en-US" sz="3600" b="1" i="1">
                <a:solidFill>
                  <a:srgbClr val="000000"/>
                </a:solidFill>
                <a:latin typeface="Calibri" pitchFamily="34" charset="0"/>
              </a:rPr>
              <a:t>Collaboration	      Creativity</a:t>
            </a:r>
          </a:p>
          <a:p>
            <a:pPr>
              <a:spcBef>
                <a:spcPct val="50000"/>
              </a:spcBef>
            </a:pPr>
            <a:r>
              <a:rPr lang="en-US" sz="3600" b="1" i="1">
                <a:solidFill>
                  <a:srgbClr val="000000"/>
                </a:solidFill>
                <a:latin typeface="Calibri" pitchFamily="34" charset="0"/>
              </a:rPr>
              <a:t>Critical Thinking	 Communication</a:t>
            </a:r>
          </a:p>
          <a:p>
            <a:pPr algn="ctr">
              <a:spcBef>
                <a:spcPct val="50000"/>
              </a:spcBef>
            </a:pPr>
            <a:r>
              <a:rPr lang="en-US" sz="3600" b="1" i="1">
                <a:solidFill>
                  <a:srgbClr val="000000"/>
                </a:solidFill>
                <a:latin typeface="Calibri" pitchFamily="34" charset="0"/>
              </a:rPr>
              <a:t>Self-Confidence     Social Responsibility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2892425" y="125413"/>
            <a:ext cx="1219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892425" y="2922588"/>
            <a:ext cx="1219200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070350" y="1625600"/>
            <a:ext cx="12700" cy="1408113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892425" y="1625600"/>
            <a:ext cx="14288" cy="1408113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027488" y="111125"/>
            <a:ext cx="0" cy="103505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906713" y="92075"/>
            <a:ext cx="0" cy="103505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4041775" y="1679575"/>
            <a:ext cx="91122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995738" y="1117600"/>
            <a:ext cx="91122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1995488" y="1066800"/>
            <a:ext cx="91122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995488" y="1673225"/>
            <a:ext cx="911225" cy="0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860925" y="1031875"/>
            <a:ext cx="0" cy="68897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030413" y="998538"/>
            <a:ext cx="0" cy="688975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2010 STEM Initiative Timeline</a:t>
            </a:r>
          </a:p>
        </p:txBody>
      </p:sp>
      <p:graphicFrame>
        <p:nvGraphicFramePr>
          <p:cNvPr id="5126" name="Organization Chart 6"/>
          <p:cNvGraphicFramePr>
            <a:graphicFrameLocks/>
          </p:cNvGraphicFramePr>
          <p:nvPr>
            <p:ph type="dgm" idx="1"/>
          </p:nvPr>
        </p:nvGraphicFramePr>
        <p:xfrm>
          <a:off x="457200" y="1614488"/>
          <a:ext cx="8229600" cy="4495800"/>
        </p:xfrm>
        <a:graphic>
          <a:graphicData uri="http://schemas.openxmlformats.org/drawingml/2006/compatibility">
            <com:legacyDrawing xmlns:com="http://schemas.openxmlformats.org/drawingml/2006/compatibility" spid="_x0000_s1536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39763"/>
          </a:xfrm>
        </p:spPr>
        <p:txBody>
          <a:bodyPr/>
          <a:lstStyle/>
          <a:p>
            <a:r>
              <a:rPr lang="en-US" sz="3200" b="1"/>
              <a:t>2011-2012 STEM Teams Goals</a:t>
            </a:r>
          </a:p>
        </p:txBody>
      </p:sp>
      <p:graphicFrame>
        <p:nvGraphicFramePr>
          <p:cNvPr id="8195" name="Organization Chart 3"/>
          <p:cNvGraphicFramePr>
            <a:graphicFrameLocks/>
          </p:cNvGraphicFramePr>
          <p:nvPr>
            <p:ph type="dgm" idx="1"/>
          </p:nvPr>
        </p:nvGraphicFramePr>
        <p:xfrm>
          <a:off x="533400" y="1295400"/>
          <a:ext cx="8229600" cy="4495800"/>
        </p:xfrm>
        <a:graphic>
          <a:graphicData uri="http://schemas.openxmlformats.org/drawingml/2006/compatibility">
            <com:legacyDrawing xmlns:com="http://schemas.openxmlformats.org/drawingml/2006/compatibility" spid="_x0000_s1638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z="4000" dirty="0"/>
              <a:t>2010-2011 STEM Teams Goals</a:t>
            </a:r>
          </a:p>
        </p:txBody>
      </p:sp>
      <p:grpSp>
        <p:nvGrpSpPr>
          <p:cNvPr id="6" name="Organization Chart 2"/>
          <p:cNvGrpSpPr>
            <a:grpSpLocks noChangeAspect="1"/>
          </p:cNvGrpSpPr>
          <p:nvPr/>
        </p:nvGrpSpPr>
        <p:grpSpPr bwMode="auto">
          <a:xfrm>
            <a:off x="457200" y="1614488"/>
            <a:ext cx="8229600" cy="4495800"/>
            <a:chOff x="288" y="1017"/>
            <a:chExt cx="1440" cy="2015"/>
          </a:xfrm>
        </p:grpSpPr>
        <p:cxnSp>
          <p:nvCxnSpPr>
            <p:cNvPr id="17412" name="_s17412"/>
            <p:cNvCxnSpPr>
              <a:cxnSpLocks noChangeShapeType="1"/>
              <a:stCxn id="15" idx="1"/>
              <a:endCxn id="11" idx="2"/>
            </p:cNvCxnSpPr>
            <p:nvPr/>
          </p:nvCxnSpPr>
          <p:spPr bwMode="auto">
            <a:xfrm rot="10800000">
              <a:off x="720" y="1305"/>
              <a:ext cx="144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17413" name="_s17413"/>
            <p:cNvCxnSpPr>
              <a:cxnSpLocks noChangeShapeType="1"/>
              <a:stCxn id="14" idx="1"/>
              <a:endCxn id="11" idx="2"/>
            </p:cNvCxnSpPr>
            <p:nvPr/>
          </p:nvCxnSpPr>
          <p:spPr bwMode="auto">
            <a:xfrm rot="10800000">
              <a:off x="720" y="1305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17414" name="_s17414"/>
            <p:cNvCxnSpPr>
              <a:cxnSpLocks noChangeShapeType="1"/>
              <a:stCxn id="13" idx="1"/>
              <a:endCxn id="11" idx="2"/>
            </p:cNvCxnSpPr>
            <p:nvPr/>
          </p:nvCxnSpPr>
          <p:spPr bwMode="auto">
            <a:xfrm rot="10800000">
              <a:off x="720" y="1305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17415" name="_s17415"/>
            <p:cNvCxnSpPr>
              <a:cxnSpLocks noChangeShapeType="1"/>
              <a:stCxn id="12" idx="1"/>
              <a:endCxn id="11" idx="2"/>
            </p:cNvCxnSpPr>
            <p:nvPr/>
          </p:nvCxnSpPr>
          <p:spPr bwMode="auto">
            <a:xfrm rot="10800000">
              <a:off x="720" y="1305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11" name="_s17416"/>
            <p:cNvSpPr>
              <a:spLocks noChangeArrowheads="1"/>
            </p:cNvSpPr>
            <p:nvPr/>
          </p:nvSpPr>
          <p:spPr bwMode="auto">
            <a:xfrm>
              <a:off x="288" y="101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Participate in STEM Activities</a:t>
              </a:r>
              <a:r>
                <a: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sym typeface="Webdings" pitchFamily="18" charset="2"/>
                </a:rPr>
                <a:t></a:t>
              </a:r>
              <a:endParaRPr kumimoji="0" lang="en-US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_s17417"/>
            <p:cNvSpPr>
              <a:spLocks noChangeArrowheads="1"/>
            </p:cNvSpPr>
            <p:nvPr/>
          </p:nvSpPr>
          <p:spPr bwMode="auto">
            <a:xfrm>
              <a:off x="864" y="144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sym typeface="Webdings" pitchFamily="18" charset="2"/>
                </a:rPr>
                <a:t>Engineering STEM Symposium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sym typeface="Webdings" pitchFamily="18" charset="2"/>
                </a:rPr>
                <a:t>in Nashville November 6-8</a:t>
              </a:r>
            </a:p>
          </p:txBody>
        </p:sp>
        <p:sp>
          <p:nvSpPr>
            <p:cNvPr id="13" name="_s17418"/>
            <p:cNvSpPr>
              <a:spLocks noChangeArrowheads="1"/>
            </p:cNvSpPr>
            <p:nvPr/>
          </p:nvSpPr>
          <p:spPr bwMode="auto">
            <a:xfrm>
              <a:off x="864" y="188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TN Jr. Science and Humanitarian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Symposium, March 2012</a:t>
              </a:r>
            </a:p>
          </p:txBody>
        </p:sp>
        <p:sp>
          <p:nvSpPr>
            <p:cNvPr id="14" name="_s17419"/>
            <p:cNvSpPr>
              <a:spLocks noChangeArrowheads="1"/>
            </p:cNvSpPr>
            <p:nvPr/>
          </p:nvSpPr>
          <p:spPr bwMode="auto">
            <a:xfrm>
              <a:off x="864" y="231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Webdings" pitchFamily="18" charset="2"/>
              </a:endParaRPr>
            </a:p>
          </p:txBody>
        </p:sp>
        <p:sp>
          <p:nvSpPr>
            <p:cNvPr id="15" name="_s17420"/>
            <p:cNvSpPr>
              <a:spLocks noChangeArrowheads="1"/>
            </p:cNvSpPr>
            <p:nvPr/>
          </p:nvSpPr>
          <p:spPr bwMode="auto">
            <a:xfrm>
              <a:off x="864" y="2745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sym typeface="Webdings" pitchFamily="18" charset="2"/>
                </a:rPr>
                <a:t>Student Participate in Governor’s School</a:t>
              </a: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886200" y="4648200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ysClr val="windowText" lastClr="000000"/>
                </a:solidFill>
              </a:rPr>
              <a:t>Become members of TN TSA</a:t>
            </a:r>
            <a:endParaRPr lang="en-US" sz="2000" b="1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z="4000"/>
              <a:t>2011-2012 STEM Teams Goals</a:t>
            </a:r>
          </a:p>
        </p:txBody>
      </p:sp>
      <p:grpSp>
        <p:nvGrpSpPr>
          <p:cNvPr id="4" name="Organization Chart 2"/>
          <p:cNvGrpSpPr>
            <a:grpSpLocks noChangeAspect="1"/>
          </p:cNvGrpSpPr>
          <p:nvPr/>
        </p:nvGrpSpPr>
        <p:grpSpPr bwMode="auto">
          <a:xfrm>
            <a:off x="457200" y="1614488"/>
            <a:ext cx="8229600" cy="4495800"/>
            <a:chOff x="288" y="1017"/>
            <a:chExt cx="1440" cy="2015"/>
          </a:xfrm>
        </p:grpSpPr>
        <p:cxnSp>
          <p:nvCxnSpPr>
            <p:cNvPr id="18436" name="_s18436"/>
            <p:cNvCxnSpPr>
              <a:cxnSpLocks noChangeShapeType="1"/>
              <a:stCxn id="13" idx="1"/>
              <a:endCxn id="9" idx="2"/>
            </p:cNvCxnSpPr>
            <p:nvPr/>
          </p:nvCxnSpPr>
          <p:spPr bwMode="auto">
            <a:xfrm rot="10800000">
              <a:off x="720" y="1305"/>
              <a:ext cx="144" cy="1584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18437" name="_s18437"/>
            <p:cNvCxnSpPr>
              <a:cxnSpLocks noChangeShapeType="1"/>
              <a:stCxn id="12" idx="1"/>
              <a:endCxn id="9" idx="2"/>
            </p:cNvCxnSpPr>
            <p:nvPr/>
          </p:nvCxnSpPr>
          <p:spPr bwMode="auto">
            <a:xfrm rot="10800000">
              <a:off x="720" y="1305"/>
              <a:ext cx="144" cy="1152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18438" name="_s18438"/>
            <p:cNvCxnSpPr>
              <a:cxnSpLocks noChangeShapeType="1"/>
              <a:stCxn id="10" idx="1"/>
              <a:endCxn id="9" idx="2"/>
            </p:cNvCxnSpPr>
            <p:nvPr/>
          </p:nvCxnSpPr>
          <p:spPr bwMode="auto">
            <a:xfrm rot="10800000">
              <a:off x="720" y="1305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18439" name="_s18439"/>
            <p:cNvCxnSpPr>
              <a:cxnSpLocks noChangeShapeType="1"/>
              <a:stCxn id="11" idx="1"/>
              <a:endCxn id="9" idx="2"/>
            </p:cNvCxnSpPr>
            <p:nvPr/>
          </p:nvCxnSpPr>
          <p:spPr bwMode="auto">
            <a:xfrm rot="10800000">
              <a:off x="720" y="1305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sp>
          <p:nvSpPr>
            <p:cNvPr id="9" name="_s18440"/>
            <p:cNvSpPr>
              <a:spLocks noChangeArrowheads="1"/>
            </p:cNvSpPr>
            <p:nvPr/>
          </p:nvSpPr>
          <p:spPr bwMode="auto">
            <a:xfrm>
              <a:off x="288" y="1017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Identify potential sources of funding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and resources </a:t>
              </a:r>
              <a:r>
                <a:rPr kumimoji="0" lang="en-US" sz="1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sym typeface="Webdings" pitchFamily="18" charset="2"/>
                </a:rPr>
                <a:t>ongoing</a:t>
              </a: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_s18441"/>
            <p:cNvSpPr>
              <a:spLocks noChangeArrowheads="1"/>
            </p:cNvSpPr>
            <p:nvPr/>
          </p:nvSpPr>
          <p:spPr bwMode="auto">
            <a:xfrm>
              <a:off x="864" y="188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sym typeface="Webdings" pitchFamily="18" charset="2"/>
                </a:rPr>
                <a:t>Meet with business community</a:t>
              </a:r>
            </a:p>
          </p:txBody>
        </p:sp>
        <p:sp>
          <p:nvSpPr>
            <p:cNvPr id="11" name="_s18442"/>
            <p:cNvSpPr>
              <a:spLocks noChangeArrowheads="1"/>
            </p:cNvSpPr>
            <p:nvPr/>
          </p:nvSpPr>
          <p:spPr bwMode="auto">
            <a:xfrm>
              <a:off x="864" y="144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Video Conference with NCREL re STEM</a:t>
              </a:r>
            </a:p>
          </p:txBody>
        </p:sp>
        <p:sp>
          <p:nvSpPr>
            <p:cNvPr id="12" name="_s18443"/>
            <p:cNvSpPr>
              <a:spLocks noChangeArrowheads="1"/>
            </p:cNvSpPr>
            <p:nvPr/>
          </p:nvSpPr>
          <p:spPr bwMode="auto">
            <a:xfrm>
              <a:off x="864" y="231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sym typeface="Webdings" pitchFamily="18" charset="2"/>
                </a:rPr>
                <a:t>Analyze TN </a:t>
              </a:r>
              <a:r>
                <a:rPr kumimoji="0" lang="en-US" sz="1600" b="1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sym typeface="Webdings" pitchFamily="18" charset="2"/>
                </a:rPr>
                <a:t>DOEd</a:t>
              </a:r>
              <a:r>
                <a:rPr kumimoji="0" lang="en-US" sz="1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sym typeface="Webdings" pitchFamily="18" charset="2"/>
                </a:rPr>
                <a:t> STEM Platform RFP</a:t>
              </a:r>
            </a:p>
          </p:txBody>
        </p:sp>
        <p:sp>
          <p:nvSpPr>
            <p:cNvPr id="13" name="_s18444"/>
            <p:cNvSpPr>
              <a:spLocks noChangeArrowheads="1"/>
            </p:cNvSpPr>
            <p:nvPr/>
          </p:nvSpPr>
          <p:spPr bwMode="auto">
            <a:xfrm>
              <a:off x="864" y="2745"/>
              <a:ext cx="864" cy="287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8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ORNL/ORAU</a:t>
              </a:r>
              <a:endParaRPr kumimoji="0" lang="en-US" sz="1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sym typeface="Webdings" pitchFamily="18" charset="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sz="3600"/>
              <a:t>2011-2012 STEM Teams Goals cont.</a:t>
            </a:r>
          </a:p>
        </p:txBody>
      </p:sp>
      <p:graphicFrame>
        <p:nvGraphicFramePr>
          <p:cNvPr id="9219" name="Organization Chart 3"/>
          <p:cNvGraphicFramePr>
            <a:graphicFrameLocks/>
          </p:cNvGraphicFramePr>
          <p:nvPr>
            <p:ph type="dgm" idx="1"/>
          </p:nvPr>
        </p:nvGraphicFramePr>
        <p:xfrm>
          <a:off x="457200" y="1614488"/>
          <a:ext cx="8229600" cy="4495800"/>
        </p:xfrm>
        <a:graphic>
          <a:graphicData uri="http://schemas.openxmlformats.org/drawingml/2006/compatibility">
            <com:legacyDrawing xmlns:com="http://schemas.openxmlformats.org/drawingml/2006/compatibility" spid="_x0000_s2048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2011-2012 STEM Teams Goals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Pilot a STEM program for HHS and BCS</a:t>
            </a:r>
          </a:p>
        </p:txBody>
      </p:sp>
      <p:pic>
        <p:nvPicPr>
          <p:cNvPr id="18437" name="Picture 5" descr="MC90023397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962275"/>
            <a:ext cx="3505200" cy="3216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 anchor="ctr" anchorCtr="1"/>
          <a:lstStyle/>
          <a:p>
            <a:r>
              <a:rPr lang="en-US" sz="4600" b="1" dirty="0">
                <a:solidFill>
                  <a:srgbClr val="663300"/>
                </a:solidFill>
                <a:latin typeface="+mn-lt"/>
              </a:rPr>
              <a:t>Proposed Paths of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914400" y="1447801"/>
            <a:ext cx="7467600" cy="3581399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3200" b="1" dirty="0">
                <a:solidFill>
                  <a:srgbClr val="663300"/>
                </a:solidFill>
              </a:rPr>
              <a:t>Advanced Health Occupations</a:t>
            </a:r>
          </a:p>
          <a:p>
            <a:pPr>
              <a:buFontTx/>
              <a:buChar char="•"/>
            </a:pPr>
            <a:r>
              <a:rPr lang="en-US" sz="3200" b="1" dirty="0">
                <a:solidFill>
                  <a:srgbClr val="663300"/>
                </a:solidFill>
              </a:rPr>
              <a:t>Health and Life Sciences</a:t>
            </a:r>
          </a:p>
          <a:p>
            <a:pPr>
              <a:buFontTx/>
              <a:buChar char="•"/>
            </a:pPr>
            <a:endParaRPr lang="en-US" sz="3200" b="1" dirty="0">
              <a:solidFill>
                <a:srgbClr val="663300"/>
              </a:solidFill>
            </a:endParaRPr>
          </a:p>
          <a:p>
            <a:pPr>
              <a:buFontTx/>
              <a:buChar char="•"/>
            </a:pPr>
            <a:r>
              <a:rPr lang="en-US" sz="3200" b="1" dirty="0">
                <a:solidFill>
                  <a:srgbClr val="663300"/>
                </a:solidFill>
              </a:rPr>
              <a:t>Advanced Pre-Engineering </a:t>
            </a:r>
          </a:p>
          <a:p>
            <a:pPr>
              <a:buFontTx/>
              <a:buChar char="•"/>
            </a:pPr>
            <a:r>
              <a:rPr lang="en-US" sz="3200" b="1" dirty="0">
                <a:solidFill>
                  <a:srgbClr val="663300"/>
                </a:solidFill>
              </a:rPr>
              <a:t>Pre-Engineering Applications, Drafting, and </a:t>
            </a:r>
            <a:r>
              <a:rPr lang="en-US" sz="3200" b="1" dirty="0" smtClean="0">
                <a:solidFill>
                  <a:srgbClr val="663300"/>
                </a:solidFill>
              </a:rPr>
              <a:t>Design</a:t>
            </a:r>
            <a:endParaRPr lang="en-US" sz="3200" b="1" dirty="0">
              <a:solidFill>
                <a:srgbClr val="6633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5334000"/>
            <a:ext cx="67818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000" b="1" i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inkers and doers reacting organically and collaborating for success</a:t>
            </a:r>
          </a:p>
          <a:p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6160" y="762000"/>
          <a:ext cx="8873264" cy="4648200"/>
        </p:xfrm>
        <a:graphic>
          <a:graphicData uri="http://schemas.openxmlformats.org/drawingml/2006/table">
            <a:tbl>
              <a:tblPr/>
              <a:tblGrid>
                <a:gridCol w="1193572"/>
                <a:gridCol w="942294"/>
                <a:gridCol w="942294"/>
                <a:gridCol w="942294"/>
                <a:gridCol w="926588"/>
                <a:gridCol w="1020817"/>
                <a:gridCol w="1020817"/>
                <a:gridCol w="942294"/>
                <a:gridCol w="942294"/>
              </a:tblGrid>
              <a:tr h="366495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 dirty="0">
                          <a:latin typeface="Arial"/>
                        </a:rPr>
                        <a:t>Advanced   Pre-Engineering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9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9th 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10th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11th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12th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196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1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2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3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4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5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6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7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8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5039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Math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Geom.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 IIA 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 IIB 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Prob &amp; St.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Pre-Cal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AP Calc. AB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AP Calc. BC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English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II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III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IV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93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Science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Bio I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Chem.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Physics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Sci Research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Senior Science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Social Studies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W. Geo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W. Hist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US Hist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Econ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Govt H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393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Other Required Courses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PE/ P. Fin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Comp. Apps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F. Lang I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F. Lang II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Wellness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Fine Arts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78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STEM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Computer Aided Drawing       * </a:t>
                      </a:r>
                      <a:r>
                        <a:rPr lang="en-US" sz="1300" b="1" i="0" u="none" strike="noStrike">
                          <a:latin typeface="Arial"/>
                        </a:rPr>
                        <a:t>2 blocks</a:t>
                      </a:r>
                      <a:endParaRPr lang="en-US" sz="1300" b="0" i="0" u="none" strike="noStrike">
                        <a:latin typeface="Arial"/>
                      </a:endParaRP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Princ. Of Engineering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     </a:t>
                      </a:r>
                      <a:r>
                        <a:rPr lang="en-US" sz="2500" b="0" i="0" u="none" strike="noStrike">
                          <a:latin typeface="Arial"/>
                        </a:rPr>
                        <a:t>  </a:t>
                      </a:r>
                      <a:r>
                        <a:rPr lang="en-US" sz="2000" b="0" i="0" u="none" strike="noStrike">
                          <a:latin typeface="Arial"/>
                        </a:rPr>
                        <a:t> </a:t>
                      </a:r>
                      <a:endParaRPr lang="en-US" sz="1300" b="0" i="0" u="none" strike="noStrike">
                        <a:latin typeface="Arial"/>
                      </a:endParaRP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Engineering Design &amp; Application  </a:t>
                      </a:r>
                      <a:r>
                        <a:rPr lang="en-US" sz="1300" b="1" i="0" u="none" strike="noStrike">
                          <a:latin typeface="Arial"/>
                        </a:rPr>
                        <a:t>* 2 blocks</a:t>
                      </a:r>
                      <a:endParaRPr lang="en-US" sz="1300" b="0" i="0" u="none" strike="noStrike">
                        <a:latin typeface="Arial"/>
                      </a:endParaRP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Capstone  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9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Electives</a:t>
                      </a:r>
                    </a:p>
                  </a:txBody>
                  <a:tcPr marL="9575" marR="9575" marT="957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75" marR="9575" marT="9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75" marR="9575" marT="9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75" marR="9575" marT="9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75" marR="9575" marT="9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75" marR="9575" marT="9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75" marR="9575" marT="9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75" marR="9575" marT="9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575" marR="9575" marT="9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247">
                <a:tc gridSpan="9"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latin typeface="Arial"/>
                        </a:rPr>
                        <a:t>* 2 semesters of AP English may replace Honors English, </a:t>
                      </a:r>
                      <a:r>
                        <a:rPr lang="en-US" sz="1300" b="0" i="0" u="none" strike="noStrike" dirty="0" err="1">
                          <a:latin typeface="Arial"/>
                        </a:rPr>
                        <a:t>Alg</a:t>
                      </a:r>
                      <a:r>
                        <a:rPr lang="en-US" sz="1300" b="0" i="0" u="none" strike="noStrike" dirty="0">
                          <a:latin typeface="Arial"/>
                        </a:rPr>
                        <a:t> I taken in 8th grade  </a:t>
                      </a:r>
                    </a:p>
                  </a:txBody>
                  <a:tcPr marL="9575" marR="9575" marT="957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" y="914399"/>
          <a:ext cx="8969775" cy="4267202"/>
        </p:xfrm>
        <a:graphic>
          <a:graphicData uri="http://schemas.openxmlformats.org/drawingml/2006/table">
            <a:tbl>
              <a:tblPr/>
              <a:tblGrid>
                <a:gridCol w="1206554"/>
                <a:gridCol w="952543"/>
                <a:gridCol w="952543"/>
                <a:gridCol w="952543"/>
                <a:gridCol w="936666"/>
                <a:gridCol w="1031920"/>
                <a:gridCol w="1031920"/>
                <a:gridCol w="952543"/>
                <a:gridCol w="952543"/>
              </a:tblGrid>
              <a:tr h="35308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>
                          <a:latin typeface="Arial"/>
                        </a:rPr>
                        <a:t> Pre-Engineering Drafting and Design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7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9th 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10th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11th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12th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47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1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2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3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4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5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6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7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8</a:t>
                      </a:r>
                    </a:p>
                  </a:txBody>
                  <a:tcPr marL="9679" marR="9679" marT="967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647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Math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Algebra 1A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Algebra 1B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Geometry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Algebra IIA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Algebra IIB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Finite Math                        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English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II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III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IV 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Science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Bio I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Chem A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Chem B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Sci Research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Social Studies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W. Geo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US Hist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Econ 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Govt 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50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Other Required Courses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Comp. Apps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PE/ P. Fin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F. Lang I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F. Lang II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5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Wellness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Fine Arts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659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STEM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Computer Aided Drawing       * </a:t>
                      </a:r>
                      <a:r>
                        <a:rPr lang="en-US" sz="1300" b="1" i="0" u="none" strike="noStrike">
                          <a:latin typeface="Arial"/>
                        </a:rPr>
                        <a:t>2 blocks</a:t>
                      </a:r>
                      <a:endParaRPr lang="en-US" sz="1300" b="0" i="0" u="none" strike="noStrike">
                        <a:latin typeface="Arial"/>
                      </a:endParaRP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Princ. Of Engineering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Engineering Design &amp; Application  </a:t>
                      </a:r>
                      <a:r>
                        <a:rPr lang="en-US" sz="1300" b="1" i="0" u="none" strike="noStrike">
                          <a:latin typeface="Arial"/>
                        </a:rPr>
                        <a:t>* 2 blocks</a:t>
                      </a:r>
                      <a:endParaRPr lang="en-US" sz="1300" b="0" i="0" u="none" strike="noStrike">
                        <a:latin typeface="Arial"/>
                      </a:endParaRP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Capstone w/ Work Based Learning      </a:t>
                      </a:r>
                      <a:r>
                        <a:rPr lang="en-US" sz="1300" b="1" i="0" u="none" strike="noStrike">
                          <a:latin typeface="Arial"/>
                        </a:rPr>
                        <a:t>* 2 blocks</a:t>
                      </a:r>
                      <a:endParaRPr lang="en-US" sz="1300" b="0" i="0" u="none" strike="noStrike">
                        <a:latin typeface="Arial"/>
                      </a:endParaRP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7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Electives</a:t>
                      </a:r>
                    </a:p>
                  </a:txBody>
                  <a:tcPr marL="9679" marR="9679" marT="96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>
                          <a:latin typeface="Arial"/>
                        </a:rPr>
                        <a:t>1</a:t>
                      </a:r>
                    </a:p>
                  </a:txBody>
                  <a:tcPr marL="9679" marR="9679" marT="967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679" marR="9679" marT="967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679" marR="9679" marT="967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679" marR="9679" marT="967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679" marR="9679" marT="967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2</a:t>
                      </a:r>
                    </a:p>
                  </a:txBody>
                  <a:tcPr marL="9679" marR="9679" marT="967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>
                          <a:latin typeface="Arial"/>
                        </a:rPr>
                        <a:t>1</a:t>
                      </a:r>
                    </a:p>
                  </a:txBody>
                  <a:tcPr marL="9679" marR="9679" marT="967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300" b="1" i="0" u="none" strike="noStrike" dirty="0">
                          <a:latin typeface="Arial"/>
                        </a:rPr>
                        <a:t>* 1 CTE </a:t>
                      </a:r>
                    </a:p>
                  </a:txBody>
                  <a:tcPr marL="9679" marR="9679" marT="9679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5100" b="1" dirty="0">
                <a:solidFill>
                  <a:srgbClr val="663300"/>
                </a:solidFill>
                <a:latin typeface="Garamond" pitchFamily="18" charset="0"/>
              </a:rPr>
              <a:t>BLOUNT COUNTY STEM </a:t>
            </a:r>
            <a:r>
              <a:rPr lang="en-US" sz="4700" b="1" dirty="0">
                <a:solidFill>
                  <a:srgbClr val="663300"/>
                </a:solidFill>
                <a:latin typeface="Garamond" pitchFamily="18" charset="0"/>
              </a:rPr>
              <a:t>INITIATIVE</a:t>
            </a:r>
          </a:p>
          <a:p>
            <a:pPr algn="ctr">
              <a:buFont typeface="Wingdings" pitchFamily="2" charset="2"/>
              <a:buNone/>
            </a:pPr>
            <a:r>
              <a:rPr lang="en-US" sz="5100" b="1" dirty="0">
                <a:solidFill>
                  <a:srgbClr val="663300"/>
                </a:solidFill>
                <a:latin typeface="Garamond" pitchFamily="18" charset="0"/>
              </a:rPr>
              <a:t>at </a:t>
            </a:r>
          </a:p>
          <a:p>
            <a:pPr algn="ctr">
              <a:buFont typeface="Wingdings" pitchFamily="2" charset="2"/>
              <a:buNone/>
            </a:pPr>
            <a:r>
              <a:rPr lang="en-US" sz="5100" b="1" dirty="0">
                <a:solidFill>
                  <a:srgbClr val="663300"/>
                </a:solidFill>
                <a:latin typeface="Garamond" pitchFamily="18" charset="0"/>
              </a:rPr>
              <a:t>Heritage High School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914400"/>
          <a:ext cx="8789153" cy="4495798"/>
        </p:xfrm>
        <a:graphic>
          <a:graphicData uri="http://schemas.openxmlformats.org/drawingml/2006/table">
            <a:tbl>
              <a:tblPr/>
              <a:tblGrid>
                <a:gridCol w="1182258"/>
                <a:gridCol w="933362"/>
                <a:gridCol w="933362"/>
                <a:gridCol w="933362"/>
                <a:gridCol w="917805"/>
                <a:gridCol w="1011140"/>
                <a:gridCol w="1011140"/>
                <a:gridCol w="933362"/>
                <a:gridCol w="933362"/>
              </a:tblGrid>
              <a:tr h="324504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latin typeface="Arial"/>
                        </a:rPr>
                        <a:t>Advanced Health Occupations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9th 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10th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11th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12th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617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1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2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3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4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5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6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7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8</a:t>
                      </a:r>
                    </a:p>
                  </a:txBody>
                  <a:tcPr marL="9484" marR="9484" marT="948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461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Math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Geom.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 IIA 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 IIB 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Prob &amp; St.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Pre-Cal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English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II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III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IV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5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Science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Bio I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Chem.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Anat. &amp; Physiology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Sci Research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Senior Science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Social Studies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W. Geo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W. Hist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US Hist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Econ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Govt H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35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Other Required Courses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PE/ P. Fin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Comp. Apps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F. Lang I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F. Lang II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7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Wellness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Fine Arts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470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STEM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Health Science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Forensics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Med.Term. (early bird)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Medical Therapeutic 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EMS Clinical/Capstone        </a:t>
                      </a:r>
                      <a:r>
                        <a:rPr lang="en-US" sz="1300" b="1" i="0" u="none" strike="noStrike">
                          <a:latin typeface="Arial"/>
                        </a:rPr>
                        <a:t>*2 blocks</a:t>
                      </a:r>
                      <a:endParaRPr lang="en-US" sz="1300" b="0" i="0" u="none" strike="noStrike">
                        <a:latin typeface="Arial"/>
                      </a:endParaRP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Nursing Clinical/Capstone        </a:t>
                      </a:r>
                      <a:r>
                        <a:rPr lang="en-US" sz="1300" b="1" i="0" u="none" strike="noStrike">
                          <a:latin typeface="Arial"/>
                        </a:rPr>
                        <a:t>*2 blocks</a:t>
                      </a:r>
                      <a:endParaRPr lang="en-US" sz="1300" b="0" i="0" u="none" strike="noStrike">
                        <a:latin typeface="Arial"/>
                      </a:endParaRP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Electives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484" marR="9484" marT="948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8663">
                <a:tc gridSpan="9"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latin typeface="Arial"/>
                        </a:rPr>
                        <a:t>* AP English may replace Honors English,  </a:t>
                      </a:r>
                      <a:r>
                        <a:rPr lang="en-US" sz="1300" b="0" i="0" u="none" strike="noStrike" dirty="0" err="1">
                          <a:latin typeface="Arial"/>
                        </a:rPr>
                        <a:t>Eng.II</a:t>
                      </a:r>
                      <a:r>
                        <a:rPr lang="en-US" sz="1300" b="0" i="0" u="none" strike="noStrike" dirty="0">
                          <a:latin typeface="Arial"/>
                        </a:rPr>
                        <a:t> H and </a:t>
                      </a:r>
                      <a:r>
                        <a:rPr lang="en-US" sz="1300" b="0" i="0" u="none" strike="noStrike" dirty="0" err="1">
                          <a:latin typeface="Arial"/>
                        </a:rPr>
                        <a:t>W.Hist</a:t>
                      </a:r>
                      <a:r>
                        <a:rPr lang="en-US" sz="1300" b="0" i="0" u="none" strike="noStrike" dirty="0">
                          <a:latin typeface="Arial"/>
                        </a:rPr>
                        <a:t> H are taught during the same semester. Students typically choose 1 of the offered </a:t>
                      </a:r>
                      <a:r>
                        <a:rPr lang="en-US" sz="1300" b="0" i="0" u="none" strike="noStrike" dirty="0" err="1">
                          <a:latin typeface="Arial"/>
                        </a:rPr>
                        <a:t>clinicals</a:t>
                      </a:r>
                      <a:r>
                        <a:rPr lang="en-US" sz="1300" b="0" i="0" u="none" strike="noStrike" dirty="0">
                          <a:latin typeface="Arial"/>
                        </a:rPr>
                        <a:t> in senior year, but can take both if schedule permits                   </a:t>
                      </a:r>
                    </a:p>
                  </a:txBody>
                  <a:tcPr marL="9484" marR="9484" marT="948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6810" y="685800"/>
          <a:ext cx="8854790" cy="4114796"/>
        </p:xfrm>
        <a:graphic>
          <a:graphicData uri="http://schemas.openxmlformats.org/drawingml/2006/table">
            <a:tbl>
              <a:tblPr/>
              <a:tblGrid>
                <a:gridCol w="1191087"/>
                <a:gridCol w="940332"/>
                <a:gridCol w="940332"/>
                <a:gridCol w="940332"/>
                <a:gridCol w="924659"/>
                <a:gridCol w="1018692"/>
                <a:gridCol w="1018692"/>
                <a:gridCol w="940332"/>
                <a:gridCol w="940332"/>
              </a:tblGrid>
              <a:tr h="332532">
                <a:tc gridSpan="9"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>
                          <a:latin typeface="Arial"/>
                        </a:rPr>
                        <a:t>Health and Life Sciences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22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9th 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10th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11th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12th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22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1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2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3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4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5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6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7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1" i="0" u="none" strike="noStrike">
                          <a:latin typeface="Arial"/>
                        </a:rPr>
                        <a:t>Semester 8</a:t>
                      </a:r>
                    </a:p>
                  </a:txBody>
                  <a:tcPr marL="9555" marR="9555" marT="955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</a:tr>
              <a:tr h="2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Math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Algebra 1A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Algebra 1B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Geometry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Algebra IIA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Algebra IIB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Finite Math                        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English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II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III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Eng. IV 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Science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Bio I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Chem A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Chem B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Sci Research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Social Studies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W. Geo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US Hist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Econ 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Govt 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53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Other Required Courses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Comp. Apps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PE/ P. Fin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F. Lang II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6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Wellness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Fine Arts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F. Lang I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906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STEM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Health Science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Forensics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Medical Therapeutic 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EMS Clinical/Capstone        </a:t>
                      </a:r>
                      <a:r>
                        <a:rPr lang="en-US" sz="1300" b="1" i="0" u="none" strike="noStrike">
                          <a:latin typeface="Arial"/>
                        </a:rPr>
                        <a:t>*2 blocks</a:t>
                      </a:r>
                      <a:endParaRPr lang="en-US" sz="1300" b="0" i="0" u="none" strike="noStrike">
                        <a:latin typeface="Arial"/>
                      </a:endParaRP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Nursing Clinical/Capstone        </a:t>
                      </a:r>
                      <a:r>
                        <a:rPr lang="en-US" sz="1300" b="1" i="0" u="none" strike="noStrike">
                          <a:latin typeface="Arial"/>
                        </a:rPr>
                        <a:t>*2 blocks</a:t>
                      </a:r>
                      <a:endParaRPr lang="en-US" sz="1300" b="0" i="0" u="none" strike="noStrike">
                        <a:latin typeface="Arial"/>
                      </a:endParaRP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26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Electives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300" b="1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55" marR="9555" marT="955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546">
                <a:tc gridSpan="9">
                  <a:txBody>
                    <a:bodyPr/>
                    <a:lstStyle/>
                    <a:p>
                      <a:pPr algn="ctr" fontAlgn="t"/>
                      <a:r>
                        <a:rPr lang="en-US" sz="1300" b="0" i="0" u="none" strike="noStrike" dirty="0">
                          <a:latin typeface="Arial"/>
                        </a:rPr>
                        <a:t>* Students typically choose 1 of the offered </a:t>
                      </a:r>
                      <a:r>
                        <a:rPr lang="en-US" sz="1300" b="0" i="0" u="none" strike="noStrike" dirty="0" err="1">
                          <a:latin typeface="Arial"/>
                        </a:rPr>
                        <a:t>clinicals</a:t>
                      </a:r>
                      <a:r>
                        <a:rPr lang="en-US" sz="1300" b="0" i="0" u="none" strike="noStrike" dirty="0">
                          <a:latin typeface="Arial"/>
                        </a:rPr>
                        <a:t> in senior year, but can take both if schedule permits.</a:t>
                      </a:r>
                    </a:p>
                  </a:txBody>
                  <a:tcPr marL="9555" marR="9555" marT="955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2667000"/>
            <a:ext cx="7772400" cy="2743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The BCS Strategic Plan encourages:</a:t>
            </a:r>
          </a:p>
          <a:p>
            <a:r>
              <a:rPr lang="en-US" dirty="0"/>
              <a:t>Establishing community partnerships</a:t>
            </a:r>
          </a:p>
          <a:p>
            <a:r>
              <a:rPr lang="en-US" dirty="0"/>
              <a:t>Creating </a:t>
            </a:r>
            <a:r>
              <a:rPr lang="en-US" dirty="0" smtClean="0"/>
              <a:t>a vested interest in education</a:t>
            </a:r>
            <a:endParaRPr lang="en-US" dirty="0"/>
          </a:p>
          <a:p>
            <a:r>
              <a:rPr lang="en-US" dirty="0"/>
              <a:t>Collaborating to sustain educational excellence</a:t>
            </a:r>
          </a:p>
          <a:p>
            <a:endParaRPr lang="en-US" dirty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2236787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+mn-lt"/>
              </a:rPr>
              <a:t>Community Partnerships will be an essential element of the BCS STEM Program.</a:t>
            </a:r>
            <a:endParaRPr lang="en-US" sz="4000" dirty="0">
              <a:solidFill>
                <a:schemeClr val="tx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752600"/>
            <a:ext cx="4306186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810000"/>
            <a:ext cx="2312276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0" name="Picture 2" descr="C:\Users\Mark\Desktop\Harrison 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4267200"/>
            <a:ext cx="2536825" cy="1058863"/>
          </a:xfrm>
          <a:prstGeom prst="rect">
            <a:avLst/>
          </a:prstGeom>
          <a:noFill/>
        </p:spPr>
      </p:pic>
      <p:pic>
        <p:nvPicPr>
          <p:cNvPr id="2051" name="Picture 3" descr="C:\Users\Mark\Desktop\Standard Aero log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609600"/>
            <a:ext cx="2706806" cy="12954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9600" y="609600"/>
            <a:ext cx="3124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Blount County Education Foundation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48000" y="2590800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Tennessee Valley Authority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57800" y="5334000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Blount Memorial Total Rehabilitation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95400" y="5715000"/>
            <a:ext cx="3352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Blount Memorial Transitional Care Center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9600" y="3200400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Cedar Creek Pediatrics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24600" y="2362200"/>
            <a:ext cx="2057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Roane State Community College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38600" y="30480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Southeast Oral Surgery</a:t>
            </a:r>
            <a:endParaRPr lang="en-US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533400" y="381000"/>
            <a:ext cx="82296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5400" b="1" dirty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  <a:t>"</a:t>
            </a:r>
            <a:r>
              <a:rPr lang="en-US" sz="5400" b="1" i="1" dirty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  <a:t>It's kind of fun to do </a:t>
            </a:r>
          </a:p>
          <a:p>
            <a:r>
              <a:rPr lang="en-US" sz="5400" b="1" i="1" dirty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  <a:t>the impossible."</a:t>
            </a:r>
          </a:p>
          <a:p>
            <a:pPr eaLnBrk="0" hangingPunct="0"/>
            <a:r>
              <a:rPr lang="en-US" dirty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  <a:t/>
            </a:r>
            <a:br>
              <a:rPr lang="en-US" dirty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</a:br>
            <a:r>
              <a:rPr lang="en-US" sz="5400" b="1" dirty="0" smtClean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  <a:t>Walt </a:t>
            </a:r>
          </a:p>
          <a:p>
            <a:pPr eaLnBrk="0" hangingPunct="0"/>
            <a:r>
              <a:rPr lang="en-US" sz="5400" b="1" dirty="0" smtClean="0">
                <a:solidFill>
                  <a:srgbClr val="663300"/>
                </a:solidFill>
                <a:latin typeface="Adobe Garamond Pro Bold" pitchFamily="18" charset="0"/>
                <a:cs typeface="Arial" charset="0"/>
              </a:rPr>
              <a:t>Disney</a:t>
            </a:r>
            <a:r>
              <a:rPr lang="en-US" sz="5400" b="1" dirty="0" smtClean="0">
                <a:solidFill>
                  <a:srgbClr val="663300"/>
                </a:solidFill>
                <a:cs typeface="Arial" charset="0"/>
              </a:rPr>
              <a:t> </a:t>
            </a:r>
            <a:endParaRPr lang="en-US" sz="5400" b="1" dirty="0">
              <a:solidFill>
                <a:srgbClr val="663300"/>
              </a:solidFill>
              <a:cs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057400"/>
            <a:ext cx="45243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6200" y="38100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en-US" sz="3200" dirty="0" smtClean="0">
                <a:solidFill>
                  <a:srgbClr val="66330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HERITAGE HIGH SCHOOL </a:t>
            </a:r>
            <a:r>
              <a:rPr lang="en-US" sz="3200" dirty="0">
                <a:solidFill>
                  <a:srgbClr val="66330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STEM </a:t>
            </a:r>
            <a:r>
              <a:rPr lang="en-US" sz="3200" dirty="0" smtClean="0">
                <a:solidFill>
                  <a:srgbClr val="663300"/>
                </a:solidFill>
                <a:latin typeface="Arial Black" pitchFamily="34" charset="0"/>
                <a:ea typeface="Times New Roman" pitchFamily="18" charset="0"/>
                <a:cs typeface="Arial" charset="0"/>
              </a:rPr>
              <a:t>TEAM</a:t>
            </a:r>
            <a:endParaRPr lang="en-US" sz="3200" dirty="0">
              <a:solidFill>
                <a:srgbClr val="663300"/>
              </a:solidFill>
              <a:latin typeface="Arial Black" pitchFamily="34" charset="0"/>
              <a:ea typeface="Times New Roman" pitchFamily="18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1295400"/>
            <a:ext cx="8610600" cy="594008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/>
            <a:r>
              <a:rPr lang="en-US" sz="2400" dirty="0" smtClean="0">
                <a:solidFill>
                  <a:srgbClr val="663300"/>
                </a:solidFill>
                <a:latin typeface="Arial Black" pitchFamily="34" charset="0"/>
              </a:rPr>
              <a:t>STUDENTS</a:t>
            </a:r>
          </a:p>
          <a:p>
            <a:pPr lvl="0" algn="ctr"/>
            <a:endParaRPr lang="en-US" sz="1000" dirty="0" smtClean="0">
              <a:solidFill>
                <a:srgbClr val="663300"/>
              </a:solidFill>
              <a:latin typeface="Arial Black" pitchFamily="34" charset="0"/>
            </a:endParaRPr>
          </a:p>
          <a:p>
            <a:pPr lvl="0" algn="ctr"/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Matthew McConnell, CJ Williams, Chris Neal, Katy Messer, Kris Molinari, Lauren Carter, Carmen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 Bean, Sarah Collins, Peyton Brackett, Caitlin Jennings, Dakota McMahan</a:t>
            </a:r>
          </a:p>
          <a:p>
            <a:pPr lvl="0" algn="ctr"/>
            <a:endParaRPr lang="en-US" baseline="0" dirty="0">
              <a:solidFill>
                <a:srgbClr val="663300"/>
              </a:solidFill>
              <a:latin typeface="Arial Black" pitchFamily="34" charset="0"/>
              <a:cs typeface="Times New Roman" pitchFamily="18" charset="0"/>
            </a:endParaRPr>
          </a:p>
          <a:p>
            <a:pPr lvl="0" algn="ctr"/>
            <a:r>
              <a:rPr lang="en-US" sz="2400" dirty="0" smtClean="0">
                <a:solidFill>
                  <a:srgbClr val="663300"/>
                </a:solidFill>
                <a:latin typeface="Arial Black" pitchFamily="34" charset="0"/>
              </a:rPr>
              <a:t>TEACHERS AND ADMINISTRATORS</a:t>
            </a:r>
          </a:p>
          <a:p>
            <a:pPr lvl="0" algn="ctr"/>
            <a:endParaRPr lang="en-US" sz="1000" dirty="0" smtClean="0">
              <a:solidFill>
                <a:srgbClr val="663300"/>
              </a:solidFill>
              <a:latin typeface="Arial Black" pitchFamily="34" charset="0"/>
            </a:endParaRPr>
          </a:p>
          <a:p>
            <a:pPr algn="ctr"/>
            <a:r>
              <a:rPr lang="en-US" dirty="0" smtClean="0">
                <a:solidFill>
                  <a:srgbClr val="663300"/>
                </a:solidFill>
                <a:latin typeface="Arial Black" pitchFamily="34" charset="0"/>
                <a:cs typeface="Times New Roman" pitchFamily="18" charset="0"/>
              </a:rPr>
              <a:t>Earl McMahan,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Colleen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Mattison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 , </a:t>
            </a:r>
          </a:p>
          <a:p>
            <a:pPr algn="ctr"/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Mark Andrews, Mary Cooper, Sam Warwick, Mark Rowland, Justin Lane, Kendall Terry, Julie Bell, Brooke Everett, Lisa Collins, Jared Smith,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Shane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Rewis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  <a:cs typeface="Times New Roman" pitchFamily="18" charset="0"/>
              </a:rPr>
              <a:t>, Brad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</a:rPr>
              <a:t>Rasmussen</a:t>
            </a:r>
          </a:p>
          <a:p>
            <a:pPr algn="ctr"/>
            <a:endParaRPr lang="en-US" dirty="0">
              <a:solidFill>
                <a:srgbClr val="663300"/>
              </a:solidFill>
              <a:latin typeface="Arial Black" pitchFamily="34" charset="0"/>
            </a:endParaRPr>
          </a:p>
          <a:p>
            <a:pPr algn="ctr"/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</a:rPr>
              <a:t>PARENTS</a:t>
            </a:r>
          </a:p>
          <a:p>
            <a:pPr algn="ctr"/>
            <a:endParaRPr lang="en-US" sz="1000" dirty="0">
              <a:solidFill>
                <a:srgbClr val="663300"/>
              </a:solidFill>
              <a:latin typeface="Arial Black" pitchFamily="34" charset="0"/>
            </a:endParaRPr>
          </a:p>
          <a:p>
            <a:pPr lvl="0" algn="ctr"/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Arial Black" pitchFamily="34" charset="0"/>
              </a:rPr>
              <a:t>Phil Johnson, Robert Taylor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 Black" pitchFamily="34" charset="0"/>
              <a:cs typeface="Times New Roman" pitchFamily="18" charset="0"/>
            </a:endParaRPr>
          </a:p>
          <a:p>
            <a:pPr algn="ctr"/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 Black" pitchFamily="34" charset="0"/>
            </a:endParaRPr>
          </a:p>
          <a:p>
            <a:pPr algn="ctr"/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 Black" pitchFamily="34" charset="0"/>
            </a:endParaRPr>
          </a:p>
          <a:p>
            <a:pPr lvl="0" algn="ctr"/>
            <a:endParaRPr lang="en-US" dirty="0" smtClean="0">
              <a:solidFill>
                <a:srgbClr val="663300"/>
              </a:solidFill>
              <a:latin typeface="Arial Black" pitchFamily="34" charset="0"/>
            </a:endParaRPr>
          </a:p>
          <a:p>
            <a:pPr lvl="0" algn="ctr"/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Arial Black" pitchFamily="34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 l="9686" t="14000" r="36501" b="20000"/>
          <a:stretch>
            <a:fillRect/>
          </a:stretch>
        </p:blipFill>
        <p:spPr bwMode="auto">
          <a:xfrm>
            <a:off x="363196" y="229850"/>
            <a:ext cx="8384814" cy="6428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TEM JOBS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00200" y="1524000"/>
            <a:ext cx="6019800" cy="4514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3400" y="30480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2060"/>
                </a:solidFill>
              </a:rPr>
              <a:t>BCS MUST PREPARE STUDENTS FOR 21</a:t>
            </a:r>
            <a:r>
              <a:rPr lang="en-US" sz="3200" baseline="30000" dirty="0" smtClean="0">
                <a:solidFill>
                  <a:srgbClr val="002060"/>
                </a:solidFill>
              </a:rPr>
              <a:t>ST</a:t>
            </a:r>
            <a:r>
              <a:rPr lang="en-US" sz="3200" dirty="0" smtClean="0">
                <a:solidFill>
                  <a:srgbClr val="002060"/>
                </a:solidFill>
              </a:rPr>
              <a:t> CENTURY CAREERS</a:t>
            </a:r>
            <a:endParaRPr lang="en-US" sz="3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 l="9718" t="6461" r="6814" b="7211"/>
          <a:stretch>
            <a:fillRect/>
          </a:stretch>
        </p:blipFill>
        <p:spPr bwMode="auto">
          <a:xfrm>
            <a:off x="65282" y="990600"/>
            <a:ext cx="898877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14400" y="74950"/>
            <a:ext cx="739140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Figure 1. Recent and Projected Growth in STEM and Non-STEM Employment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1040" y="6097250"/>
            <a:ext cx="85344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tabLst>
                <a:tab pos="3717925" algn="l"/>
                <a:tab pos="5260975" algn="l"/>
                <a:tab pos="6865938" algn="l"/>
              </a:tabLst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Source: ESA calculations using Current Population Survey public-use micro data and estimates from the Employment Projections Program of the Bureau of Labor Statistics.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609600"/>
            <a:ext cx="8534400" cy="541686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Average Hourly Earnings of Full-Time Private Wage and Salary Workers in STEM Occupations by Educational Attainment, 2010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927100">
              <a:tabLst>
                <a:tab pos="3536950" algn="l"/>
                <a:tab pos="6684963" algn="l"/>
              </a:tabLst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Average hourly earnings	Difference</a:t>
            </a:r>
          </a:p>
          <a:p>
            <a:pPr defTabSz="333375">
              <a:tabLst>
                <a:tab pos="3657600" algn="l"/>
                <a:tab pos="4976813" algn="l"/>
                <a:tab pos="6684963" algn="l"/>
              </a:tabLst>
            </a:pP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defTabSz="333375">
              <a:tabLst>
                <a:tab pos="3657600" algn="l"/>
                <a:tab pos="4976813" algn="l"/>
                <a:tab pos="6684963" algn="l"/>
              </a:tabLst>
            </a:pPr>
            <a:r>
              <a:rPr lang="en-US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STEM	Non-STEM	Percent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High school diploma or less	$24.82	$15.55	59.6%</a:t>
            </a: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Some college or associate degree	$26.63	$19.02	40.0%</a:t>
            </a: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Source: ESA calculations using Current Population Survey public-use micro data and estimates from the Employment Projections Program of the Bureau of Labor Statistics.</a:t>
            </a:r>
          </a:p>
          <a:p>
            <a:pPr>
              <a:tabLst>
                <a:tab pos="3717925" algn="l"/>
                <a:tab pos="5260975" algn="l"/>
                <a:tab pos="6865938" algn="l"/>
              </a:tabLst>
            </a:pPr>
            <a:endParaRPr lang="en-US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381000" y="2819400"/>
            <a:ext cx="8153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81000" y="685800"/>
            <a:ext cx="868045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 b="1" dirty="0">
                <a:solidFill>
                  <a:srgbClr val="663300"/>
                </a:solidFill>
                <a:latin typeface="+mn-lt"/>
              </a:rPr>
              <a:t>STEM PROGRAM MISSION STATEMENT</a:t>
            </a:r>
          </a:p>
          <a:p>
            <a:endParaRPr lang="en-US" sz="2800" b="1" dirty="0">
              <a:solidFill>
                <a:srgbClr val="663300"/>
              </a:solidFill>
              <a:latin typeface="+mn-lt"/>
            </a:endParaRPr>
          </a:p>
          <a:p>
            <a:r>
              <a:rPr lang="en-US" sz="2800" b="1" dirty="0" smtClean="0">
                <a:solidFill>
                  <a:srgbClr val="663300"/>
                </a:solidFill>
                <a:latin typeface="+mn-lt"/>
              </a:rPr>
              <a:t>Our graduates will be </a:t>
            </a:r>
            <a:r>
              <a:rPr lang="en-US" sz="2800" b="1" dirty="0">
                <a:solidFill>
                  <a:srgbClr val="663300"/>
                </a:solidFill>
                <a:latin typeface="+mn-lt"/>
              </a:rPr>
              <a:t>critical thinkers who are able to solve non-routine problems in a globally competitive society.  </a:t>
            </a:r>
          </a:p>
          <a:p>
            <a:endParaRPr lang="en-US" sz="2800" b="1" dirty="0">
              <a:solidFill>
                <a:srgbClr val="663300"/>
              </a:solidFill>
              <a:latin typeface="+mn-lt"/>
            </a:endParaRPr>
          </a:p>
          <a:p>
            <a:r>
              <a:rPr lang="en-US" sz="2800" b="1" dirty="0">
                <a:solidFill>
                  <a:srgbClr val="663300"/>
                </a:solidFill>
                <a:latin typeface="+mn-lt"/>
              </a:rPr>
              <a:t>They will have developed 21st century technology and communication skills and demonstrated self-direction and social responsibility.</a:t>
            </a:r>
          </a:p>
          <a:p>
            <a:endParaRPr lang="en-US" sz="2400" b="1" dirty="0">
              <a:solidFill>
                <a:srgbClr val="663300"/>
              </a:solidFill>
              <a:latin typeface="Adobe Garamond Pro Bold" pitchFamily="18" charset="0"/>
            </a:endParaRPr>
          </a:p>
          <a:p>
            <a:endParaRPr lang="en-US" sz="2400" dirty="0">
              <a:solidFill>
                <a:srgbClr val="959200"/>
              </a:solidFill>
              <a:latin typeface="Arial Black" pitchFamily="34" charset="0"/>
            </a:endParaRPr>
          </a:p>
          <a:p>
            <a:endParaRPr lang="en-US" sz="2400" dirty="0">
              <a:solidFill>
                <a:srgbClr val="9592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ubtitle 2"/>
          <p:cNvSpPr>
            <a:spLocks/>
          </p:cNvSpPr>
          <p:nvPr/>
        </p:nvSpPr>
        <p:spPr bwMode="auto">
          <a:xfrm>
            <a:off x="762000" y="3886200"/>
            <a:ext cx="7543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18288"/>
          <a:lstStyle/>
          <a:p>
            <a:pPr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endParaRPr lang="en-US" sz="4100" b="1">
              <a:solidFill>
                <a:srgbClr val="663300"/>
              </a:solidFill>
              <a:latin typeface="Adobe Garamond Pro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09600" y="381000"/>
            <a:ext cx="85344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200" b="1" dirty="0">
                <a:solidFill>
                  <a:srgbClr val="663300"/>
                </a:solidFill>
              </a:rPr>
              <a:t>Blount County Schools Mission:</a:t>
            </a:r>
          </a:p>
          <a:p>
            <a:endParaRPr lang="en-US" sz="1000" b="1" dirty="0">
              <a:solidFill>
                <a:srgbClr val="663300"/>
              </a:solidFill>
            </a:endParaRPr>
          </a:p>
          <a:p>
            <a:r>
              <a:rPr lang="en-US" sz="2800" b="1" dirty="0">
                <a:solidFill>
                  <a:srgbClr val="663300"/>
                </a:solidFill>
              </a:rPr>
              <a:t>To Maximize the Academic Potential of Every Child in a Safe and Personalized Environment. The BCS will graduate students who are college and career ready and prepared to meet the challenges of the 21st Century workplace.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71600" y="3576697"/>
            <a:ext cx="6248400" cy="2062103"/>
          </a:xfrm>
          <a:prstGeom prst="rect">
            <a:avLst/>
          </a:prstGeom>
          <a:noFill/>
          <a:ln w="381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The STEM Program is being designed to support the Vision, Mission, and Goals of the Blount County School System.</a:t>
            </a:r>
            <a:endParaRPr lang="en-US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1471</TotalTime>
  <Words>1258</Words>
  <Application>Microsoft Office PowerPoint</Application>
  <PresentationFormat>On-screen Show (4:3)</PresentationFormat>
  <Paragraphs>486</Paragraphs>
  <Slides>24</Slides>
  <Notes>15</Notes>
  <HiddenSlides>0</HiddenSlides>
  <MMClips>1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Edge</vt:lpstr>
      <vt:lpstr>Default Design</vt:lpstr>
      <vt:lpstr>STEM: Science, Technology, Engineering, and Mathematics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2010 STEM Initiative Timeline</vt:lpstr>
      <vt:lpstr>2011-2012 STEM Teams Goals</vt:lpstr>
      <vt:lpstr>2010-2011 STEM Teams Goals</vt:lpstr>
      <vt:lpstr>2011-2012 STEM Teams Goals</vt:lpstr>
      <vt:lpstr>2011-2012 STEM Teams Goals cont.</vt:lpstr>
      <vt:lpstr>2011-2012 STEM Teams Goals</vt:lpstr>
      <vt:lpstr>Proposed Paths of Study</vt:lpstr>
      <vt:lpstr>Slide 18</vt:lpstr>
      <vt:lpstr>Slide 19</vt:lpstr>
      <vt:lpstr>Slide 20</vt:lpstr>
      <vt:lpstr>Slide 21</vt:lpstr>
      <vt:lpstr>Community Partnerships will be an essential element of the BCS STEM Program.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 Andrews</dc:creator>
  <cp:lastModifiedBy>Mark Andrews</cp:lastModifiedBy>
  <cp:revision>116</cp:revision>
  <dcterms:created xsi:type="dcterms:W3CDTF">2011-08-10T23:41:10Z</dcterms:created>
  <dcterms:modified xsi:type="dcterms:W3CDTF">2011-10-13T13:47:05Z</dcterms:modified>
</cp:coreProperties>
</file>